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06" r:id="rId2"/>
    <p:sldId id="258" r:id="rId3"/>
    <p:sldId id="319" r:id="rId4"/>
    <p:sldId id="260" r:id="rId5"/>
    <p:sldId id="321" r:id="rId6"/>
    <p:sldId id="313" r:id="rId7"/>
    <p:sldId id="262" r:id="rId8"/>
    <p:sldId id="268" r:id="rId9"/>
    <p:sldId id="269" r:id="rId10"/>
    <p:sldId id="267" r:id="rId11"/>
    <p:sldId id="294" r:id="rId12"/>
    <p:sldId id="270" r:id="rId13"/>
    <p:sldId id="271" r:id="rId14"/>
    <p:sldId id="273" r:id="rId15"/>
    <p:sldId id="315" r:id="rId16"/>
    <p:sldId id="316" r:id="rId17"/>
    <p:sldId id="317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96EFB-04EC-499F-B889-AB9F7B2CEF15}" type="datetimeFigureOut">
              <a:rPr lang="da-DK" smtClean="0"/>
              <a:t>25-02-2019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F5E63-2D8A-402D-92DE-350C504C78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0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http://universitypost.dk/article/expert-your-skills-will-get-you-job-not-academic-titles?utm_source=Universitypost+via+mailman+-+UK&amp;utm_medium=newsletter&amp;utm_campaign=Employers+care+about+your+skills%2C+not+academic+titles+%2F+UCPH+closes+Tibetan+Studies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5E63-2D8A-402D-92DE-350C504C788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82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2ABF-6800-47D9-9992-778BE9AF98E1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74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DB99-D236-472C-BFD9-3BCD8EA7D690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01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A127-58DE-421C-98CA-8794DDE8F14F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115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796-7D19-4C89-B782-E3C5CE1D864F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102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5237-C03C-468A-96C3-22A7F7F374E7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5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ACAE-FF65-4F89-81DB-13DB9E63B8FC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37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A8EA-883B-4C8A-9CC7-0F6589964C54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01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85F8-6E77-477A-B3E4-53D38584C048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90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6099-28B3-4E26-93D4-BF2165199446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30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A6B-14F0-4D28-BF37-FDE1C952AAE9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22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0D31-6C94-4BC5-B525-B96E9D1BF4EA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969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47AC-8E84-431C-BF58-94C947846CED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48D3-EEF5-4D92-8232-DBEAAB71C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63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itypost.dk/article/expert-your-skills-will-get-you-job-not-academic-titles?utm_source=Universitypost+via+mailman+-+UK&amp;utm_medium=newsletter&amp;utm_campaign=Employers+care+about+your+skills,+not+academic+titles+/+UCPH+closes+Tibetan+Stud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Humanistisk Entrepreneurship 3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Forretningsmodellens </a:t>
            </a:r>
            <a:r>
              <a:rPr lang="da-DK" dirty="0" smtClean="0"/>
              <a:t>mønstre A</a:t>
            </a:r>
            <a:r>
              <a:rPr lang="da-DK" dirty="0"/>
              <a:t/>
            </a:r>
            <a:br>
              <a:rPr lang="da-DK" dirty="0"/>
            </a:br>
            <a:endParaRPr lang="en-US" dirty="0" smtClean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3925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forår 2019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Pillon - KU</a:t>
            </a:r>
          </a:p>
        </p:txBody>
      </p:sp>
    </p:spTree>
    <p:extLst>
      <p:ext uri="{BB962C8B-B14F-4D97-AF65-F5344CB8AC3E}">
        <p14:creationId xmlns:p14="http://schemas.microsoft.com/office/powerpoint/2010/main" val="36824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Beskriv jeres virksomhed ud fra de tre forretningsområder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C611-90FB-4810-B115-601F6A93BBF3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5496" y="2061657"/>
            <a:ext cx="151216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Opsamling</a:t>
            </a:r>
          </a:p>
          <a:p>
            <a:r>
              <a:rPr lang="da-DK" sz="1600" dirty="0" err="1" smtClean="0">
                <a:solidFill>
                  <a:srgbClr val="FF0000"/>
                </a:solidFill>
              </a:rPr>
              <a:t>Afbundtede</a:t>
            </a:r>
            <a:r>
              <a:rPr lang="da-DK" sz="1600" dirty="0" smtClean="0">
                <a:solidFill>
                  <a:srgbClr val="FF0000"/>
                </a:solidFill>
              </a:rPr>
              <a:t> modeller:</a:t>
            </a:r>
            <a:endParaRPr lang="da-DK" sz="1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Produkt-innovation</a:t>
            </a:r>
            <a:r>
              <a:rPr lang="da-DK" sz="1600" dirty="0">
                <a:solidFill>
                  <a:srgbClr val="FF0000"/>
                </a:solidFill>
              </a:rPr>
              <a:t>, kunderelation og infrastruktur</a:t>
            </a:r>
          </a:p>
          <a:p>
            <a:r>
              <a:rPr lang="da-DK" sz="1600" dirty="0"/>
              <a:t>Den lange hale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ea typeface="Calibri"/>
                <a:cs typeface="Times New Roman"/>
              </a:rPr>
              <a:t>Gruppeopgave: </a:t>
            </a:r>
            <a:r>
              <a:rPr lang="da-DK" sz="1600" dirty="0" err="1" smtClean="0">
                <a:ea typeface="Calibri"/>
                <a:cs typeface="Times New Roman"/>
              </a:rPr>
              <a:t>Six</a:t>
            </a:r>
            <a:r>
              <a:rPr lang="da-DK" sz="1600" dirty="0" smtClean="0">
                <a:ea typeface="Calibri"/>
                <a:cs typeface="Times New Roman"/>
              </a:rPr>
              <a:t> </a:t>
            </a:r>
            <a:r>
              <a:rPr lang="da-DK" sz="1600" dirty="0" err="1" smtClean="0">
                <a:ea typeface="Calibri"/>
                <a:cs typeface="Times New Roman"/>
              </a:rPr>
              <a:t>thinking</a:t>
            </a:r>
            <a:r>
              <a:rPr lang="da-DK" sz="1600" dirty="0" smtClean="0">
                <a:ea typeface="Calibri"/>
                <a:cs typeface="Times New Roman"/>
              </a:rPr>
              <a:t> hats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39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Teksten giver eksempler på, at infrastrukturdelen samt innovation af produkter og ydelser i et </a:t>
            </a:r>
            <a:r>
              <a:rPr lang="da-DK" sz="2400" dirty="0"/>
              <a:t>telecom-selskab kan </a:t>
            </a:r>
            <a:r>
              <a:rPr lang="da-DK" sz="2400" dirty="0" smtClean="0"/>
              <a:t>outsources for at virksomheden kan fokusere på </a:t>
            </a:r>
            <a:r>
              <a:rPr lang="da-DK" sz="2400" dirty="0"/>
              <a:t>sin </a:t>
            </a:r>
            <a:r>
              <a:rPr lang="da-DK" sz="2400" dirty="0" smtClean="0"/>
              <a:t>kernekompetence; branding</a:t>
            </a:r>
          </a:p>
          <a:p>
            <a:pPr marL="0" indent="0">
              <a:buNone/>
            </a:pPr>
            <a:r>
              <a:rPr lang="da-DK" sz="2400" dirty="0" smtClean="0"/>
              <a:t>Find egne eksempler</a:t>
            </a:r>
          </a:p>
          <a:p>
            <a:pPr marL="0" indent="0">
              <a:buNone/>
            </a:pPr>
            <a:r>
              <a:rPr lang="da-DK" sz="2400" dirty="0" smtClean="0"/>
              <a:t>B&amp;O?</a:t>
            </a:r>
          </a:p>
          <a:p>
            <a:pPr marL="0" indent="0"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DCDF-9F26-4762-8CE6-AECB84543714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5496" y="2061657"/>
            <a:ext cx="151216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Opsamling</a:t>
            </a:r>
          </a:p>
          <a:p>
            <a:r>
              <a:rPr lang="da-DK" sz="1600" dirty="0" err="1" smtClean="0">
                <a:solidFill>
                  <a:srgbClr val="FF0000"/>
                </a:solidFill>
              </a:rPr>
              <a:t>Afbundtede</a:t>
            </a:r>
            <a:r>
              <a:rPr lang="da-DK" sz="1600" dirty="0" smtClean="0">
                <a:solidFill>
                  <a:srgbClr val="FF0000"/>
                </a:solidFill>
              </a:rPr>
              <a:t> modeller:</a:t>
            </a:r>
            <a:endParaRPr lang="da-DK" sz="1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Produkt-innovation</a:t>
            </a:r>
            <a:r>
              <a:rPr lang="da-DK" sz="1600" dirty="0">
                <a:solidFill>
                  <a:srgbClr val="FF0000"/>
                </a:solidFill>
              </a:rPr>
              <a:t>, kunderelation og infrastruktur</a:t>
            </a:r>
          </a:p>
          <a:p>
            <a:r>
              <a:rPr lang="da-DK" sz="1600" dirty="0"/>
              <a:t>Den lange hale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ea typeface="Calibri"/>
                <a:cs typeface="Times New Roman"/>
              </a:rPr>
              <a:t>Gruppeopgave: </a:t>
            </a:r>
            <a:r>
              <a:rPr lang="da-DK" sz="1600" dirty="0" err="1" smtClean="0">
                <a:ea typeface="Calibri"/>
                <a:cs typeface="Times New Roman"/>
              </a:rPr>
              <a:t>Six</a:t>
            </a:r>
            <a:r>
              <a:rPr lang="da-DK" sz="1600" dirty="0" smtClean="0">
                <a:ea typeface="Calibri"/>
                <a:cs typeface="Times New Roman"/>
              </a:rPr>
              <a:t> </a:t>
            </a:r>
            <a:r>
              <a:rPr lang="da-DK" sz="1600" dirty="0" err="1" smtClean="0">
                <a:ea typeface="Calibri"/>
                <a:cs typeface="Times New Roman"/>
              </a:rPr>
              <a:t>thinking</a:t>
            </a:r>
            <a:r>
              <a:rPr lang="da-DK" sz="1600" dirty="0" smtClean="0">
                <a:ea typeface="Calibri"/>
                <a:cs typeface="Times New Roman"/>
              </a:rPr>
              <a:t> hats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6225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75584"/>
            <a:ext cx="6840760" cy="649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 smtClean="0"/>
              <a:t>Hvad beskriver den lange hale forretningsmodellen?</a:t>
            </a:r>
          </a:p>
          <a:p>
            <a:pPr>
              <a:buNone/>
            </a:pPr>
            <a:r>
              <a:rPr lang="da-DK" sz="2400" dirty="0" smtClean="0"/>
              <a:t>Fokus på et </a:t>
            </a:r>
            <a:r>
              <a:rPr lang="da-DK" sz="2400" i="1" dirty="0" smtClean="0"/>
              <a:t>stort antal </a:t>
            </a:r>
            <a:r>
              <a:rPr lang="da-DK" sz="2400" dirty="0" smtClean="0"/>
              <a:t>produkter, der hver især sælger i </a:t>
            </a:r>
            <a:r>
              <a:rPr lang="da-DK" sz="2400" i="1" dirty="0" smtClean="0"/>
              <a:t>begrænset omfang</a:t>
            </a:r>
            <a:r>
              <a:rPr lang="da-DK" sz="2400" dirty="0" smtClean="0"/>
              <a:t>.</a:t>
            </a:r>
          </a:p>
          <a:p>
            <a:pPr>
              <a:buNone/>
            </a:pPr>
            <a:r>
              <a:rPr lang="da-DK" sz="2400" dirty="0" smtClean="0"/>
              <a:t>Samlet kan små salg til mange mindre målgrupper overgå salget til de store primære målgrupper.</a:t>
            </a:r>
            <a:endParaRPr lang="da-DK" sz="2400" dirty="0"/>
          </a:p>
          <a:p>
            <a:pPr>
              <a:buNone/>
            </a:pPr>
            <a:r>
              <a:rPr lang="da-DK" sz="2400" dirty="0" smtClean="0"/>
              <a:t>Hvilken alternativ strategi kunne modellen bruges til?</a:t>
            </a:r>
          </a:p>
          <a:p>
            <a:pPr marL="0" indent="0">
              <a:buNone/>
            </a:pPr>
            <a:r>
              <a:rPr lang="da-DK" sz="2400" dirty="0" smtClean="0"/>
              <a:t>Fokus </a:t>
            </a:r>
            <a:r>
              <a:rPr lang="da-DK" sz="2400" dirty="0"/>
              <a:t>på </a:t>
            </a:r>
            <a:r>
              <a:rPr lang="da-DK" sz="2400" dirty="0" smtClean="0"/>
              <a:t>værditilbud, </a:t>
            </a:r>
            <a:r>
              <a:rPr lang="da-DK" sz="2400" dirty="0"/>
              <a:t>der </a:t>
            </a:r>
            <a:r>
              <a:rPr lang="da-DK" sz="2400" dirty="0" smtClean="0"/>
              <a:t>sælges til en begrænset målgruppe dog med en interessant profitmargen. </a:t>
            </a:r>
          </a:p>
          <a:p>
            <a:pPr marL="0" indent="0">
              <a:buNone/>
            </a:pPr>
            <a:r>
              <a:rPr lang="da-DK" sz="2400" dirty="0" smtClean="0"/>
              <a:t>Long </a:t>
            </a:r>
            <a:r>
              <a:rPr lang="da-DK" sz="2400" dirty="0" err="1" smtClean="0"/>
              <a:t>Tail</a:t>
            </a:r>
            <a:r>
              <a:rPr lang="da-DK" sz="2400" dirty="0" smtClean="0"/>
              <a:t> Business kan også opstå når man sælger </a:t>
            </a:r>
            <a:r>
              <a:rPr lang="da-DK" sz="2400" i="1" dirty="0" smtClean="0"/>
              <a:t>lidt</a:t>
            </a:r>
            <a:r>
              <a:rPr lang="da-DK" sz="2400" dirty="0" smtClean="0"/>
              <a:t> og </a:t>
            </a:r>
            <a:r>
              <a:rPr lang="da-DK" sz="2400" i="1" dirty="0" smtClean="0"/>
              <a:t>sjældent</a:t>
            </a:r>
            <a:r>
              <a:rPr lang="da-DK" sz="2400" dirty="0" smtClean="0"/>
              <a:t> til en meget </a:t>
            </a:r>
            <a:r>
              <a:rPr lang="da-DK" sz="2400" i="1" dirty="0" smtClean="0"/>
              <a:t>motiveret</a:t>
            </a:r>
            <a:r>
              <a:rPr lang="da-DK" sz="2400" dirty="0" smtClean="0"/>
              <a:t> og </a:t>
            </a:r>
            <a:r>
              <a:rPr lang="da-DK" sz="2400" i="1" dirty="0" smtClean="0"/>
              <a:t>veldefineret </a:t>
            </a:r>
            <a:r>
              <a:rPr lang="da-DK" sz="2400" dirty="0" smtClean="0"/>
              <a:t>micro-målgruppe (</a:t>
            </a:r>
            <a:r>
              <a:rPr lang="da-DK" sz="2400" dirty="0" err="1" smtClean="0"/>
              <a:t>micro</a:t>
            </a:r>
            <a:r>
              <a:rPr lang="da-DK" sz="2400" dirty="0" smtClean="0"/>
              <a:t> </a:t>
            </a:r>
            <a:r>
              <a:rPr lang="da-DK" sz="2400" dirty="0" err="1" smtClean="0"/>
              <a:t>target</a:t>
            </a:r>
            <a:r>
              <a:rPr lang="da-DK" sz="2400" dirty="0" smtClean="0"/>
              <a:t>), der er villig til at betale en høj pris for specifikke og relevante produkter/ydelser.</a:t>
            </a:r>
          </a:p>
          <a:p>
            <a:pPr marL="0" indent="0">
              <a:buNone/>
            </a:pPr>
            <a:r>
              <a:rPr lang="da-DK" sz="2400" dirty="0" smtClean="0"/>
              <a:t>Disse målgrupper nås bedst gennem </a:t>
            </a:r>
            <a:r>
              <a:rPr lang="da-DK" sz="2400" dirty="0"/>
              <a:t>digital </a:t>
            </a:r>
            <a:r>
              <a:rPr lang="da-DK" sz="2400" dirty="0" smtClean="0"/>
              <a:t>kommunikation, bl.a. Search marketing, </a:t>
            </a:r>
            <a:r>
              <a:rPr lang="da-DK" sz="2400" dirty="0"/>
              <a:t>sociale medier, </a:t>
            </a:r>
            <a:r>
              <a:rPr lang="da-DK" sz="2400" dirty="0" smtClean="0"/>
              <a:t>blogs og </a:t>
            </a:r>
            <a:r>
              <a:rPr lang="da-DK" sz="2400" dirty="0" err="1" smtClean="0"/>
              <a:t>communities</a:t>
            </a:r>
            <a:r>
              <a:rPr lang="da-DK" sz="2400" dirty="0"/>
              <a:t>.</a:t>
            </a: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3FD1-4E39-41B7-A73F-8F5831291695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35496" y="2061657"/>
            <a:ext cx="151216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Opsamling</a:t>
            </a:r>
          </a:p>
          <a:p>
            <a:r>
              <a:rPr lang="da-DK" sz="1600" dirty="0" err="1" smtClean="0"/>
              <a:t>Afbundtede</a:t>
            </a:r>
            <a:r>
              <a:rPr lang="da-DK" sz="1600" dirty="0" smtClean="0"/>
              <a:t> modeller:</a:t>
            </a:r>
            <a:endParaRPr lang="da-DK" sz="1600" dirty="0"/>
          </a:p>
          <a:p>
            <a:pPr>
              <a:buNone/>
            </a:pPr>
            <a:r>
              <a:rPr lang="da-DK" sz="1600" dirty="0" smtClean="0"/>
              <a:t>Produkt-innovation</a:t>
            </a:r>
            <a:r>
              <a:rPr lang="da-DK" sz="1600" dirty="0"/>
              <a:t>, kunderelation og infrastruktur</a:t>
            </a:r>
          </a:p>
          <a:p>
            <a:r>
              <a:rPr lang="da-DK" sz="1600" dirty="0">
                <a:solidFill>
                  <a:srgbClr val="FF0000"/>
                </a:solidFill>
              </a:rPr>
              <a:t>Den lange hale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ea typeface="Calibri"/>
                <a:cs typeface="Times New Roman"/>
              </a:rPr>
              <a:t>Gruppeopgave: </a:t>
            </a:r>
            <a:r>
              <a:rPr lang="da-DK" sz="1600" dirty="0" err="1" smtClean="0">
                <a:ea typeface="Calibri"/>
                <a:cs typeface="Times New Roman"/>
              </a:rPr>
              <a:t>Six</a:t>
            </a:r>
            <a:r>
              <a:rPr lang="da-DK" sz="1600" dirty="0" smtClean="0">
                <a:ea typeface="Calibri"/>
                <a:cs typeface="Times New Roman"/>
              </a:rPr>
              <a:t> </a:t>
            </a:r>
            <a:r>
              <a:rPr lang="da-DK" sz="1600" dirty="0" err="1" smtClean="0">
                <a:ea typeface="Calibri"/>
                <a:cs typeface="Times New Roman"/>
              </a:rPr>
              <a:t>thinking</a:t>
            </a:r>
            <a:r>
              <a:rPr lang="da-DK" sz="1600" dirty="0" smtClean="0">
                <a:ea typeface="Calibri"/>
                <a:cs typeface="Times New Roman"/>
              </a:rPr>
              <a:t> hats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3044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 smtClean="0"/>
              <a:t>Hvilke betingelser har fremmet ‘Long </a:t>
            </a:r>
            <a:r>
              <a:rPr lang="da-DK" sz="2400" dirty="0" err="1" smtClean="0"/>
              <a:t>Tail</a:t>
            </a:r>
            <a:r>
              <a:rPr lang="da-DK" sz="2400" dirty="0" smtClean="0"/>
              <a:t>’ fænomenet?</a:t>
            </a:r>
          </a:p>
          <a:p>
            <a:r>
              <a:rPr lang="da-DK" sz="2400" dirty="0" smtClean="0"/>
              <a:t>Demokratiseringen af produktionsredskaberne</a:t>
            </a:r>
          </a:p>
          <a:p>
            <a:r>
              <a:rPr lang="da-DK" sz="2400" dirty="0"/>
              <a:t>Demokratiseringen af </a:t>
            </a:r>
            <a:r>
              <a:rPr lang="da-DK" sz="2400" dirty="0" smtClean="0"/>
              <a:t>distribution</a:t>
            </a:r>
            <a:endParaRPr lang="da-DK" sz="2400" dirty="0"/>
          </a:p>
          <a:p>
            <a:r>
              <a:rPr lang="da-DK" sz="2400" dirty="0" smtClean="0"/>
              <a:t>Nemmere at finde og interagere med relevante micro-målgrupper</a:t>
            </a:r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D031-4D46-4105-9B0B-79E4952CFF68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 dirty="0"/>
          </a:p>
        </p:txBody>
      </p:sp>
      <p:sp>
        <p:nvSpPr>
          <p:cNvPr id="10" name="Rektangel 9"/>
          <p:cNvSpPr/>
          <p:nvPr/>
        </p:nvSpPr>
        <p:spPr>
          <a:xfrm>
            <a:off x="35496" y="2061657"/>
            <a:ext cx="151216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Opsamling</a:t>
            </a:r>
          </a:p>
          <a:p>
            <a:r>
              <a:rPr lang="da-DK" sz="1600" dirty="0" err="1" smtClean="0"/>
              <a:t>Afbundtede</a:t>
            </a:r>
            <a:r>
              <a:rPr lang="da-DK" sz="1600" dirty="0" smtClean="0"/>
              <a:t> modeller:</a:t>
            </a:r>
            <a:endParaRPr lang="da-DK" sz="1600" dirty="0"/>
          </a:p>
          <a:p>
            <a:pPr>
              <a:buNone/>
            </a:pPr>
            <a:r>
              <a:rPr lang="da-DK" sz="1600" dirty="0" smtClean="0"/>
              <a:t>Produkt-innovation</a:t>
            </a:r>
            <a:r>
              <a:rPr lang="da-DK" sz="1600" dirty="0"/>
              <a:t>, kunderelation og infrastruktur</a:t>
            </a:r>
          </a:p>
          <a:p>
            <a:r>
              <a:rPr lang="da-DK" sz="1600" dirty="0">
                <a:solidFill>
                  <a:srgbClr val="FF0000"/>
                </a:solidFill>
              </a:rPr>
              <a:t>Den lange hale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ea typeface="Calibri"/>
                <a:cs typeface="Times New Roman"/>
              </a:rPr>
              <a:t>Gruppeopgave: </a:t>
            </a:r>
            <a:r>
              <a:rPr lang="da-DK" sz="1600" dirty="0" err="1" smtClean="0">
                <a:ea typeface="Calibri"/>
                <a:cs typeface="Times New Roman"/>
              </a:rPr>
              <a:t>Six</a:t>
            </a:r>
            <a:r>
              <a:rPr lang="da-DK" sz="1600" dirty="0" smtClean="0">
                <a:ea typeface="Calibri"/>
                <a:cs typeface="Times New Roman"/>
              </a:rPr>
              <a:t> </a:t>
            </a:r>
            <a:r>
              <a:rPr lang="da-DK" sz="1600" dirty="0" err="1" smtClean="0">
                <a:ea typeface="Calibri"/>
                <a:cs typeface="Times New Roman"/>
              </a:rPr>
              <a:t>thinking</a:t>
            </a:r>
            <a:r>
              <a:rPr lang="da-DK" sz="1600" dirty="0" smtClean="0">
                <a:ea typeface="Calibri"/>
                <a:cs typeface="Times New Roman"/>
              </a:rPr>
              <a:t> hats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0255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A4EA-61BC-418D-83B7-685E49B9596F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14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191" y="-531440"/>
            <a:ext cx="12336895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0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4EB9-B367-4ADC-9169-1182D17D01CD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6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BE33-603C-487C-AC41-E7ABB01CE470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/>
          </a:p>
        </p:txBody>
      </p:sp>
      <p:pic>
        <p:nvPicPr>
          <p:cNvPr id="8" name="Pladsholder til indhold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866" y="404664"/>
            <a:ext cx="7754580" cy="60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 err="1" smtClean="0"/>
              <a:t>Six</a:t>
            </a:r>
            <a:r>
              <a:rPr lang="da-DK" sz="2400" dirty="0" smtClean="0"/>
              <a:t> </a:t>
            </a:r>
            <a:r>
              <a:rPr lang="da-DK" sz="2400" dirty="0" err="1" smtClean="0"/>
              <a:t>Thinking</a:t>
            </a:r>
            <a:r>
              <a:rPr lang="da-DK" sz="2400" dirty="0" smtClean="0"/>
              <a:t> Hats øvelse på basis af </a:t>
            </a:r>
            <a:r>
              <a:rPr lang="da-DK" sz="2400" dirty="0" err="1" smtClean="0"/>
              <a:t>pitch</a:t>
            </a:r>
            <a:r>
              <a:rPr lang="da-DK" sz="2400" dirty="0" smtClean="0"/>
              <a:t> fra studerende</a:t>
            </a:r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B9A5-FFDB-4C2A-B437-0F2274B1C9C1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5496" y="2061657"/>
            <a:ext cx="151216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Opsamling</a:t>
            </a:r>
          </a:p>
          <a:p>
            <a:r>
              <a:rPr lang="da-DK" sz="1600" dirty="0" err="1" smtClean="0"/>
              <a:t>Afbundtede</a:t>
            </a:r>
            <a:r>
              <a:rPr lang="da-DK" sz="1600" dirty="0" smtClean="0"/>
              <a:t> modeller:</a:t>
            </a:r>
            <a:endParaRPr lang="da-DK" sz="1600" dirty="0"/>
          </a:p>
          <a:p>
            <a:pPr>
              <a:buNone/>
            </a:pPr>
            <a:r>
              <a:rPr lang="da-DK" sz="1600" dirty="0" smtClean="0"/>
              <a:t>Produkt-innovation</a:t>
            </a:r>
            <a:r>
              <a:rPr lang="da-DK" sz="1600" dirty="0"/>
              <a:t>, kunderelation og infrastruktur</a:t>
            </a:r>
          </a:p>
          <a:p>
            <a:r>
              <a:rPr lang="da-DK" sz="1600" dirty="0"/>
              <a:t>Den lange hale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solidFill>
                  <a:srgbClr val="FF0000"/>
                </a:solidFill>
                <a:ea typeface="Calibri"/>
                <a:cs typeface="Times New Roman"/>
              </a:rPr>
              <a:t>Gruppeopgave: </a:t>
            </a:r>
            <a:r>
              <a:rPr lang="da-DK" sz="1600" dirty="0" err="1" smtClean="0">
                <a:solidFill>
                  <a:srgbClr val="FF0000"/>
                </a:solidFill>
                <a:ea typeface="Calibri"/>
                <a:cs typeface="Times New Roman"/>
              </a:rPr>
              <a:t>Six</a:t>
            </a:r>
            <a:r>
              <a:rPr lang="da-DK" sz="16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a-DK" sz="1600" dirty="0" err="1" smtClean="0">
                <a:solidFill>
                  <a:srgbClr val="FF0000"/>
                </a:solidFill>
                <a:ea typeface="Calibri"/>
                <a:cs typeface="Times New Roman"/>
              </a:rPr>
              <a:t>thinking</a:t>
            </a:r>
            <a:r>
              <a:rPr lang="da-DK" sz="1600" dirty="0" smtClean="0">
                <a:solidFill>
                  <a:srgbClr val="FF0000"/>
                </a:solidFill>
                <a:ea typeface="Calibri"/>
                <a:cs typeface="Times New Roman"/>
              </a:rPr>
              <a:t> hats</a:t>
            </a:r>
            <a:endParaRPr lang="da-DK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9968-B5D1-44E4-BBC2-456B212D3D10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35496" y="2061657"/>
            <a:ext cx="151216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Opsamling</a:t>
            </a:r>
          </a:p>
          <a:p>
            <a:r>
              <a:rPr lang="da-DK" sz="1600" dirty="0" err="1" smtClean="0"/>
              <a:t>Afbundtede</a:t>
            </a:r>
            <a:r>
              <a:rPr lang="da-DK" sz="1600" dirty="0" smtClean="0"/>
              <a:t> modeller:</a:t>
            </a:r>
            <a:endParaRPr lang="da-DK" sz="1600" dirty="0"/>
          </a:p>
          <a:p>
            <a:pPr>
              <a:buNone/>
            </a:pPr>
            <a:r>
              <a:rPr lang="da-DK" sz="1600" dirty="0" smtClean="0"/>
              <a:t>Produkt-innovation</a:t>
            </a:r>
            <a:r>
              <a:rPr lang="da-DK" sz="1600" dirty="0"/>
              <a:t>, kunderelation og infrastruktur</a:t>
            </a:r>
          </a:p>
          <a:p>
            <a:r>
              <a:rPr lang="da-DK" sz="1600" dirty="0"/>
              <a:t>Den lange hale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ea typeface="Calibri"/>
                <a:cs typeface="Times New Roman"/>
              </a:rPr>
              <a:t>Gruppeopgave: </a:t>
            </a:r>
            <a:r>
              <a:rPr lang="da-DK" sz="1600" dirty="0" err="1" smtClean="0">
                <a:ea typeface="Calibri"/>
                <a:cs typeface="Times New Roman"/>
              </a:rPr>
              <a:t>Six</a:t>
            </a:r>
            <a:r>
              <a:rPr lang="da-DK" sz="1600" dirty="0" smtClean="0">
                <a:ea typeface="Calibri"/>
                <a:cs typeface="Times New Roman"/>
              </a:rPr>
              <a:t> </a:t>
            </a:r>
            <a:r>
              <a:rPr lang="da-DK" sz="1600" dirty="0" err="1" smtClean="0">
                <a:ea typeface="Calibri"/>
                <a:cs typeface="Times New Roman"/>
              </a:rPr>
              <a:t>thinking</a:t>
            </a:r>
            <a:r>
              <a:rPr lang="da-DK" sz="1600" dirty="0" smtClean="0">
                <a:ea typeface="Calibri"/>
                <a:cs typeface="Times New Roman"/>
              </a:rPr>
              <a:t> hats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2161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EE30-4360-47CC-925A-C3580228FC60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48D3-EEF5-4D92-8232-DBEAAB71CD52}" type="slidenum">
              <a:rPr lang="da-DK" smtClean="0"/>
              <a:t>3</a:t>
            </a:fld>
            <a:endParaRPr lang="da-DK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t="13100" r="29684" b="8304"/>
          <a:stretch/>
        </p:blipFill>
        <p:spPr bwMode="auto">
          <a:xfrm>
            <a:off x="1331640" y="1823"/>
            <a:ext cx="6480720" cy="685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02C6-94AE-47EB-AE8D-409C570DAA31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4</a:t>
            </a:fld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179512" y="332656"/>
            <a:ext cx="897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Der findes mange eksempler på nettet over forretningsplaner. De kan bruges som inspiration, </a:t>
            </a:r>
          </a:p>
          <a:p>
            <a:r>
              <a:rPr lang="da-DK" dirty="0" smtClean="0"/>
              <a:t>men forhold jer kritisk, da kilderne er af svingende kvalitet</a:t>
            </a:r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384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0"/>
            <a:ext cx="684076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a-DK" sz="2400" dirty="0" smtClean="0"/>
              <a:t>Gruppeopgaver med udgangspunkt i gruppens forretningsidé/virksomhed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i="1" dirty="0" smtClean="0"/>
              <a:t>Hvilke </a:t>
            </a:r>
            <a:r>
              <a:rPr lang="da-DK" sz="2400" i="1" dirty="0"/>
              <a:t>værditilbud opfylder din virksomhed?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i="1" dirty="0"/>
              <a:t>Hvilke af de 5 segmenteringskriterier, der er beskrevet på side 26, passer til jeres virksomhed</a:t>
            </a:r>
            <a:r>
              <a:rPr lang="da-DK" sz="2400" i="1" dirty="0" smtClean="0"/>
              <a:t>?</a:t>
            </a:r>
          </a:p>
          <a:p>
            <a:pPr>
              <a:buNone/>
            </a:pPr>
            <a:endParaRPr lang="da-DK" sz="2400" i="1" dirty="0"/>
          </a:p>
          <a:p>
            <a:pPr>
              <a:buNone/>
            </a:pPr>
            <a:r>
              <a:rPr lang="da-DK" sz="2400" i="1" dirty="0"/>
              <a:t>Hvilke af de 5 markeder, der er beskrevet på side 27, passer til jeres virksomhed?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i="1" dirty="0" smtClean="0"/>
              <a:t>Hvilke </a:t>
            </a:r>
            <a:r>
              <a:rPr lang="da-DK" sz="2400" i="1" dirty="0"/>
              <a:t>indkomstkilder har gruppens virksomhed? (din/jeres nuværende forretningsidé?)</a:t>
            </a:r>
          </a:p>
          <a:p>
            <a:pPr>
              <a:buNone/>
            </a:pPr>
            <a:endParaRPr lang="da-DK" sz="2400" i="1" dirty="0">
              <a:cs typeface="Arial" pitchFamily="34" charset="0"/>
            </a:endParaRPr>
          </a:p>
          <a:p>
            <a:pPr>
              <a:buNone/>
            </a:pPr>
            <a:r>
              <a:rPr lang="da-DK" sz="2400" i="1" dirty="0"/>
              <a:t>Hvilke(n) prissætning(er) benytter </a:t>
            </a:r>
            <a:r>
              <a:rPr lang="da-DK" sz="2400" i="1" dirty="0" smtClean="0"/>
              <a:t>gruppens </a:t>
            </a:r>
            <a:r>
              <a:rPr lang="da-DK" sz="2400" i="1" dirty="0"/>
              <a:t>virksomhed?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i="1" dirty="0"/>
              <a:t>Beskriv i en prioriteret liste de ressourcer jeres forretningsidé/virksomhed forudsætter</a:t>
            </a:r>
          </a:p>
          <a:p>
            <a:pPr>
              <a:buNone/>
            </a:pP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AB38-15FA-44D2-8DCF-6A4D73FCE491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5496" y="2061657"/>
            <a:ext cx="151216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>
                <a:solidFill>
                  <a:srgbClr val="FF0000"/>
                </a:solidFill>
              </a:rPr>
              <a:t>Opsamling</a:t>
            </a:r>
          </a:p>
          <a:p>
            <a:r>
              <a:rPr lang="da-DK" sz="1600" dirty="0" err="1" smtClean="0"/>
              <a:t>Afbundtede</a:t>
            </a:r>
            <a:r>
              <a:rPr lang="da-DK" sz="1600" dirty="0" smtClean="0"/>
              <a:t> modeller:</a:t>
            </a:r>
            <a:endParaRPr lang="da-DK" sz="1600" dirty="0"/>
          </a:p>
          <a:p>
            <a:pPr>
              <a:buNone/>
            </a:pPr>
            <a:r>
              <a:rPr lang="da-DK" sz="1600" dirty="0" smtClean="0"/>
              <a:t>Produkt-innovation</a:t>
            </a:r>
            <a:r>
              <a:rPr lang="da-DK" sz="1600" dirty="0"/>
              <a:t>, kunderelation og infrastruktur</a:t>
            </a:r>
          </a:p>
          <a:p>
            <a:r>
              <a:rPr lang="da-DK" sz="1600" dirty="0"/>
              <a:t>Den lange hale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ea typeface="Calibri"/>
                <a:cs typeface="Times New Roman"/>
              </a:rPr>
              <a:t>Gruppeopgave: </a:t>
            </a:r>
            <a:r>
              <a:rPr lang="da-DK" sz="1600" dirty="0" err="1" smtClean="0">
                <a:ea typeface="Calibri"/>
                <a:cs typeface="Times New Roman"/>
              </a:rPr>
              <a:t>Six</a:t>
            </a:r>
            <a:r>
              <a:rPr lang="da-DK" sz="1600" dirty="0" smtClean="0">
                <a:ea typeface="Calibri"/>
                <a:cs typeface="Times New Roman"/>
              </a:rPr>
              <a:t> </a:t>
            </a:r>
            <a:r>
              <a:rPr lang="da-DK" sz="1600" dirty="0" err="1" smtClean="0">
                <a:ea typeface="Calibri"/>
                <a:cs typeface="Times New Roman"/>
              </a:rPr>
              <a:t>thinking</a:t>
            </a:r>
            <a:r>
              <a:rPr lang="da-DK" sz="1600" dirty="0" smtClean="0">
                <a:ea typeface="Calibri"/>
                <a:cs typeface="Times New Roman"/>
              </a:rPr>
              <a:t> hats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9254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167115"/>
            <a:ext cx="6840760" cy="62142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a-DK" sz="2400" dirty="0" smtClean="0"/>
              <a:t>‘Koncepten om at ’åbne’ (</a:t>
            </a:r>
            <a:r>
              <a:rPr lang="da-DK" sz="2400" dirty="0" err="1" smtClean="0"/>
              <a:t>unbundle</a:t>
            </a:r>
            <a:r>
              <a:rPr lang="da-DK" sz="2400" dirty="0" smtClean="0"/>
              <a:t>) virksomheder bunder på antagelsen, at virksomheden består af </a:t>
            </a:r>
            <a:r>
              <a:rPr lang="da-DK" sz="2400" i="1" dirty="0" smtClean="0"/>
              <a:t>tre fundamentalt forskellige forretningsområder</a:t>
            </a:r>
            <a:r>
              <a:rPr lang="da-DK" sz="2400" dirty="0" smtClean="0"/>
              <a:t>: </a:t>
            </a:r>
            <a:r>
              <a:rPr lang="da-DK" sz="2400" dirty="0"/>
              <a:t>(</a:t>
            </a:r>
            <a:r>
              <a:rPr lang="da-DK" sz="2400" dirty="0" smtClean="0"/>
              <a:t>Produkt)innovation, kunderelation og infrastruktur.’</a:t>
            </a:r>
          </a:p>
          <a:p>
            <a:pPr>
              <a:buNone/>
            </a:pPr>
            <a:r>
              <a:rPr lang="da-DK" sz="2400" dirty="0" smtClean="0"/>
              <a:t>Forklar de tre tilganges økonomiske, konkurrencemæssige og kulturelle fokus (se også s. 65/</a:t>
            </a:r>
            <a:r>
              <a:rPr lang="da-DK" sz="2400" i="1" dirty="0" smtClean="0"/>
              <a:t>59</a:t>
            </a:r>
            <a:r>
              <a:rPr lang="da-DK" sz="2400" dirty="0" smtClean="0"/>
              <a:t>)</a:t>
            </a:r>
          </a:p>
          <a:p>
            <a:r>
              <a:rPr lang="da-DK" sz="2400" dirty="0" smtClean="0"/>
              <a:t>Produktinnovation; der tilstræbes en stor markedsandel hurtigst muligt (</a:t>
            </a:r>
            <a:r>
              <a:rPr lang="da-DK" sz="2400" dirty="0" err="1" smtClean="0"/>
              <a:t>first</a:t>
            </a:r>
            <a:r>
              <a:rPr lang="da-DK" sz="2400" dirty="0" smtClean="0"/>
              <a:t> mover </a:t>
            </a:r>
            <a:r>
              <a:rPr lang="da-DK" sz="2400" dirty="0" err="1" smtClean="0"/>
              <a:t>advantage</a:t>
            </a:r>
            <a:r>
              <a:rPr lang="da-DK" sz="2400" dirty="0" smtClean="0"/>
              <a:t>), man kæmper om innovatorer, fokus på innovationsagenter</a:t>
            </a:r>
            <a:endParaRPr lang="da-DK" sz="2400" dirty="0"/>
          </a:p>
          <a:p>
            <a:r>
              <a:rPr lang="da-DK" sz="2400" dirty="0" smtClean="0"/>
              <a:t>Kunderelation; der tilstræbes en stærk kundepræference, man kæmper om rækkevide, fokus på kunden </a:t>
            </a:r>
          </a:p>
          <a:p>
            <a:r>
              <a:rPr lang="da-DK" sz="2400" dirty="0" smtClean="0"/>
              <a:t>Infrastruktur; der tilstræbes høj volumen og minimerede omkostninger, man kæmper om markedsandele, fokus på stordriftsfordele (</a:t>
            </a:r>
            <a:r>
              <a:rPr lang="da-DK" sz="2400" dirty="0" err="1" smtClean="0"/>
              <a:t>lean</a:t>
            </a:r>
            <a:r>
              <a:rPr lang="da-DK" sz="2400" dirty="0" smtClean="0"/>
              <a:t> management, effektivisering)</a:t>
            </a: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D2F4-548A-4F63-B69F-322E00299819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5496" y="2061657"/>
            <a:ext cx="151216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Opsamling</a:t>
            </a:r>
          </a:p>
          <a:p>
            <a:r>
              <a:rPr lang="da-DK" sz="1600" dirty="0" err="1" smtClean="0">
                <a:solidFill>
                  <a:srgbClr val="FF0000"/>
                </a:solidFill>
              </a:rPr>
              <a:t>Afbundtede</a:t>
            </a:r>
            <a:r>
              <a:rPr lang="da-DK" sz="1600" dirty="0" smtClean="0">
                <a:solidFill>
                  <a:srgbClr val="FF0000"/>
                </a:solidFill>
              </a:rPr>
              <a:t> modeller:</a:t>
            </a:r>
            <a:endParaRPr lang="da-DK" sz="1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Produkt-innovation</a:t>
            </a:r>
            <a:r>
              <a:rPr lang="da-DK" sz="1600" dirty="0">
                <a:solidFill>
                  <a:srgbClr val="FF0000"/>
                </a:solidFill>
              </a:rPr>
              <a:t>, kunderelation og infrastruktur</a:t>
            </a:r>
          </a:p>
          <a:p>
            <a:r>
              <a:rPr lang="da-DK" sz="1600" dirty="0"/>
              <a:t>Den lange hale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ea typeface="Calibri"/>
                <a:cs typeface="Times New Roman"/>
              </a:rPr>
              <a:t>Gruppeopgave: </a:t>
            </a:r>
            <a:r>
              <a:rPr lang="da-DK" sz="1600" dirty="0" err="1" smtClean="0">
                <a:ea typeface="Calibri"/>
                <a:cs typeface="Times New Roman"/>
              </a:rPr>
              <a:t>Six</a:t>
            </a:r>
            <a:r>
              <a:rPr lang="da-DK" sz="1600" dirty="0" smtClean="0">
                <a:ea typeface="Calibri"/>
                <a:cs typeface="Times New Roman"/>
              </a:rPr>
              <a:t> </a:t>
            </a:r>
            <a:r>
              <a:rPr lang="da-DK" sz="1600" dirty="0" err="1" smtClean="0">
                <a:ea typeface="Calibri"/>
                <a:cs typeface="Times New Roman"/>
              </a:rPr>
              <a:t>thinking</a:t>
            </a:r>
            <a:r>
              <a:rPr lang="da-DK" sz="1600" dirty="0" smtClean="0">
                <a:ea typeface="Calibri"/>
                <a:cs typeface="Times New Roman"/>
              </a:rPr>
              <a:t> hats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4460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383139"/>
            <a:ext cx="6840760" cy="62142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a-DK" sz="2400" dirty="0" smtClean="0"/>
              <a:t>Ovennævnte forretningsområder udelukker selvfølgeligt ikke hinanden, men kan indebære nogle modsigelser. En bevidst fokusering på én af tilgangene kan være fordelagtig.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/>
              <a:t>Find eksempler på </a:t>
            </a:r>
            <a:r>
              <a:rPr lang="da-DK" sz="2400" dirty="0" smtClean="0"/>
              <a:t>globale virksomheder</a:t>
            </a:r>
            <a:r>
              <a:rPr lang="da-DK" sz="2400" dirty="0"/>
              <a:t>, der </a:t>
            </a:r>
            <a:r>
              <a:rPr lang="da-DK" sz="2400" dirty="0" smtClean="0"/>
              <a:t>har </a:t>
            </a:r>
            <a:r>
              <a:rPr lang="da-DK" sz="2400" dirty="0"/>
              <a:t>valgt at fokusere hovedsageligt på én af de tilgange </a:t>
            </a:r>
            <a:endParaRPr lang="da-DK" sz="2400" dirty="0" smtClean="0"/>
          </a:p>
          <a:p>
            <a:r>
              <a:rPr lang="da-DK" sz="2400" dirty="0" err="1" smtClean="0"/>
              <a:t>Ikea</a:t>
            </a:r>
            <a:r>
              <a:rPr lang="da-DK" sz="2400" dirty="0" smtClean="0"/>
              <a:t>?</a:t>
            </a:r>
          </a:p>
          <a:p>
            <a:r>
              <a:rPr lang="da-DK" sz="2400" dirty="0" smtClean="0"/>
              <a:t>Google?</a:t>
            </a:r>
          </a:p>
          <a:p>
            <a:r>
              <a:rPr lang="da-DK" sz="2400" dirty="0" smtClean="0"/>
              <a:t>Apple?</a:t>
            </a:r>
            <a:endParaRPr lang="da-DK" sz="2400" dirty="0"/>
          </a:p>
          <a:p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En konklusionen kan være, at det er nyttigt for start-ups og mindre virksomheder at skelne mellem der tre områder for at undgå uhensigtsmæssige kompromisser, mens globale,  succesrige virksomheder ofte excellerer i </a:t>
            </a:r>
            <a:r>
              <a:rPr lang="da-DK" sz="2400" dirty="0"/>
              <a:t>alle tre </a:t>
            </a:r>
            <a:r>
              <a:rPr lang="da-DK" sz="2400" dirty="0" smtClean="0"/>
              <a:t>områder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38AA-CF0E-4E8D-AB15-59424E7B08D4}" type="datetime2">
              <a:rPr lang="da-DK" smtClean="0"/>
              <a:t>25.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3 Forretningsmodellens mønster a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35496" y="2061657"/>
            <a:ext cx="151216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Opsamling</a:t>
            </a:r>
          </a:p>
          <a:p>
            <a:r>
              <a:rPr lang="da-DK" sz="1600" dirty="0" err="1" smtClean="0">
                <a:solidFill>
                  <a:srgbClr val="FF0000"/>
                </a:solidFill>
              </a:rPr>
              <a:t>Afbundtede</a:t>
            </a:r>
            <a:r>
              <a:rPr lang="da-DK" sz="1600" dirty="0" smtClean="0">
                <a:solidFill>
                  <a:srgbClr val="FF0000"/>
                </a:solidFill>
              </a:rPr>
              <a:t> modeller:</a:t>
            </a:r>
            <a:endParaRPr lang="da-DK" sz="1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Produkt-innovation</a:t>
            </a:r>
            <a:r>
              <a:rPr lang="da-DK" sz="1600" dirty="0">
                <a:solidFill>
                  <a:srgbClr val="FF0000"/>
                </a:solidFill>
              </a:rPr>
              <a:t>, kunderelation og infrastruktur</a:t>
            </a:r>
          </a:p>
          <a:p>
            <a:r>
              <a:rPr lang="da-DK" sz="1600" dirty="0"/>
              <a:t>Den lange hale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ea typeface="Calibri"/>
                <a:cs typeface="Times New Roman"/>
              </a:rPr>
              <a:t>Gruppeopgave: </a:t>
            </a:r>
            <a:r>
              <a:rPr lang="da-DK" sz="1600" dirty="0" err="1" smtClean="0">
                <a:ea typeface="Calibri"/>
                <a:cs typeface="Times New Roman"/>
              </a:rPr>
              <a:t>Six</a:t>
            </a:r>
            <a:r>
              <a:rPr lang="da-DK" sz="1600" dirty="0" smtClean="0">
                <a:ea typeface="Calibri"/>
                <a:cs typeface="Times New Roman"/>
              </a:rPr>
              <a:t> </a:t>
            </a:r>
            <a:r>
              <a:rPr lang="da-DK" sz="1600" dirty="0" err="1" smtClean="0">
                <a:ea typeface="Calibri"/>
                <a:cs typeface="Times New Roman"/>
              </a:rPr>
              <a:t>thinking</a:t>
            </a:r>
            <a:r>
              <a:rPr lang="da-DK" sz="1600" dirty="0" smtClean="0">
                <a:ea typeface="Calibri"/>
                <a:cs typeface="Times New Roman"/>
              </a:rPr>
              <a:t> hats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9870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1E8D-D1C0-4950-9AA4-FB0F629E4430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8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830" y="-735157"/>
            <a:ext cx="1499616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E86F-F10A-46EF-A6AF-9727050C8013}" type="datetime2">
              <a:rPr lang="da-DK" smtClean="0"/>
              <a:t>25. februar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19 HEnt 3 Forretningsmodellens mønster a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9</a:t>
            </a:fld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5010" y="-2187624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785</Words>
  <Application>Microsoft Office PowerPoint</Application>
  <PresentationFormat>Skærmshow (4:3)</PresentationFormat>
  <Paragraphs>142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 Humanistisk Entrepreneurship 3   Forretningsmodellens mønstre A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CPH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3 BMG kap. 2 Forretningsmodellens mønstre</dc:title>
  <dc:creator>Ezio Pillon (EPI - Lektor - CPH Business)</dc:creator>
  <cp:lastModifiedBy>e</cp:lastModifiedBy>
  <cp:revision>54</cp:revision>
  <dcterms:created xsi:type="dcterms:W3CDTF">2013-09-16T09:36:31Z</dcterms:created>
  <dcterms:modified xsi:type="dcterms:W3CDTF">2019-02-25T13:06:09Z</dcterms:modified>
</cp:coreProperties>
</file>